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4630400" cy="8229600"/>
  <p:notesSz cx="8229600" cy="14630400"/>
  <p:embeddedFontLst>
    <p:embeddedFont>
      <p:font typeface="IBM Plex Sans" panose="020B0503050203000203" pitchFamily="34" charset="0"/>
      <p:regular r:id="rId17"/>
    </p:embeddedFont>
    <p:embeddedFont>
      <p:font typeface="Outfit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989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Enhanced Encryption Before LSB: Capacity vs Quality Trade-Off in Image Steganography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Secure Information Hiding Using AES Encryption &amp; LSB Steganography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99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Representative Performance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9103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74.76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62283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PSNR (dB)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11325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Excellent signal-to-noise ratio indicating minimal visual distortion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59103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1.0000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62283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SSIM Score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11325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Perfect structural similarity between original and stego images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59103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62283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Success Rate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11325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Complete decryption success with blind extraction methodology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20013"/>
            <a:ext cx="7556421" cy="1689616"/>
          </a:xfrm>
          <a:prstGeom prst="roundRect">
            <a:avLst>
              <a:gd name="adj" fmla="val 12082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171724"/>
            <a:ext cx="283488" cy="22681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017306" y="6103501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Key Achievement:</a:t>
            </a: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Visual changes between original and stego images remain completely imperceptible to human observation, whilst maintaining robust data recovery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089" y="623054"/>
            <a:ext cx="5129213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Literature Comparison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10089" y="1561386"/>
            <a:ext cx="3760470" cy="3131582"/>
          </a:xfrm>
          <a:prstGeom prst="roundRect">
            <a:avLst>
              <a:gd name="adj" fmla="val 5831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20591" y="1771888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Performance Metrics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20591" y="2210514"/>
            <a:ext cx="3339465" cy="227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Our hybrid approach significantly outperforms classical LSB and other steganographic methods across key performance indicators, achieving superior PSNR values and substantially reduced runtime complexity.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3441" y="1561386"/>
            <a:ext cx="3760470" cy="3131582"/>
          </a:xfrm>
          <a:prstGeom prst="roundRect">
            <a:avLst>
              <a:gd name="adj" fmla="val 5831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883944" y="1771888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Security Analysis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83944" y="2210514"/>
            <a:ext cx="3339465" cy="227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Demonstrates exceptional imperceptibility with high embedding capacity whilst maintaining robust resistance against both statistical analysis attacks and visual detection methods.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10089" y="4895850"/>
            <a:ext cx="7723823" cy="1833324"/>
          </a:xfrm>
          <a:prstGeom prst="roundRect">
            <a:avLst>
              <a:gd name="adj" fmla="val 9961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20591" y="5106353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Dual-Layer Protection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20591" y="5544979"/>
            <a:ext cx="7302818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 innovative combination of AES encryption with LSB steganography establishes two distinct security layers, providing comprehensive protection against cryptanalytic attacks.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10089" y="6957417"/>
            <a:ext cx="772382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Comparative analysis reveals our methodology's superiority in balancing security, capacity, and computational efficiency against existing steganographic techniques.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940" y="520898"/>
            <a:ext cx="4735354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Research Conclusions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2940" y="1609844"/>
            <a:ext cx="426125" cy="426125"/>
          </a:xfrm>
          <a:prstGeom prst="roundRect">
            <a:avLst>
              <a:gd name="adj" fmla="val 4000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278374" y="1674852"/>
            <a:ext cx="316515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Enhanced Security Framework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278374" y="2456140"/>
            <a:ext cx="3165158" cy="1818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Successfully demonstrated that combining AES encryption with LSB steganography creates a robust dual-layer security model, significantly improving both data protection and undetectability.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4680228" y="1609844"/>
            <a:ext cx="426125" cy="426125"/>
          </a:xfrm>
          <a:prstGeom prst="roundRect">
            <a:avLst>
              <a:gd name="adj" fmla="val 4000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295662" y="1674852"/>
            <a:ext cx="260377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Preserved Image Quality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295662" y="2160151"/>
            <a:ext cx="3165158" cy="1515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Achieved minimal degradation in visual quality even when embedding high-capacity payloads, maintaining imperceptibility standards critical for covert communications.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62940" y="4652963"/>
            <a:ext cx="426125" cy="426125"/>
          </a:xfrm>
          <a:prstGeom prst="roundRect">
            <a:avLst>
              <a:gd name="adj" fmla="val 4000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278374" y="4717971"/>
            <a:ext cx="266080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Practical Implementation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278374" y="5203269"/>
            <a:ext cx="7182445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Developed an efficient blind extraction and decryption mechanism requiring only the correct cryptographic key, enabling seamless deployment in real-world secure communication scenarios.</a:t>
            </a:r>
            <a:endParaRPr lang="en-US" sz="14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402" y="1609844"/>
            <a:ext cx="5044559" cy="5044559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930402" y="6867406"/>
            <a:ext cx="5044559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 research establishes a foundation for next-generation steganographic systems suitable for defence, intelligence, and secure enterprise communications.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004" y="710089"/>
            <a:ext cx="4604861" cy="575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References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31004" y="1561981"/>
            <a:ext cx="3835241" cy="2985611"/>
          </a:xfrm>
          <a:prstGeom prst="roundRect">
            <a:avLst>
              <a:gd name="adj" fmla="val 36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08144" y="1561981"/>
            <a:ext cx="91440" cy="2985611"/>
          </a:xfrm>
          <a:prstGeom prst="roundRect">
            <a:avLst>
              <a:gd name="adj" fmla="val 181296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06634" y="1769031"/>
            <a:ext cx="230243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Primary Research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06634" y="2167295"/>
            <a:ext cx="3352562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24DF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Alanzy, M. et al.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, "Advanced Steganographic Techniques with Hybrid Encryption," </a:t>
            </a:r>
            <a:r>
              <a:rPr lang="en-US" sz="1450" i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Applied Sciences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, vol. 13, 2023.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06634" y="3456503"/>
            <a:ext cx="3352562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Comprehensive analysis of AES-LSB integration methodologies and performance evaluation frameworks.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50435" y="1561981"/>
            <a:ext cx="3835360" cy="2985611"/>
          </a:xfrm>
          <a:prstGeom prst="roundRect">
            <a:avLst>
              <a:gd name="adj" fmla="val 36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0127575" y="1561981"/>
            <a:ext cx="91440" cy="2985611"/>
          </a:xfrm>
          <a:prstGeom prst="roundRect">
            <a:avLst>
              <a:gd name="adj" fmla="val 181296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426065" y="1769031"/>
            <a:ext cx="230243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Foundational Studies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426065" y="2167295"/>
            <a:ext cx="3352681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24DF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Damrudi, M. et al.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, "Security Enhancement in Digital Steganography," </a:t>
            </a:r>
            <a:r>
              <a:rPr lang="en-US" sz="1450" i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International Journal of Engineering and Advanced Technology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, vol. 8, 2019.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426065" y="3456503"/>
            <a:ext cx="3352681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Theoretical foundations for multi-layer cryptographic steganography implementations.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131004" y="4731782"/>
            <a:ext cx="3835241" cy="1991082"/>
          </a:xfrm>
          <a:prstGeom prst="roundRect">
            <a:avLst>
              <a:gd name="adj" fmla="val 551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6108144" y="4731782"/>
            <a:ext cx="91440" cy="1991082"/>
          </a:xfrm>
          <a:prstGeom prst="roundRect">
            <a:avLst>
              <a:gd name="adj" fmla="val 181296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6406634" y="4938832"/>
            <a:ext cx="230243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Additional Resources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6406634" y="5337096"/>
            <a:ext cx="3352562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Project implementation code, technical documentation (dws.pdf), and supplementary software tools available for research replication and extension.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131004" y="6930033"/>
            <a:ext cx="785479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Complete bibliography and source materials support the reproducibility and validation of experimental results presented.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69" y="611862"/>
            <a:ext cx="7586663" cy="278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900"/>
              </a:lnSpc>
              <a:buNone/>
            </a:pPr>
            <a:r>
              <a:rPr lang="en-US" sz="87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Questions &amp; Discussion</a:t>
            </a:r>
            <a:endParaRPr lang="en-US" sz="8750" dirty="0"/>
          </a:p>
        </p:txBody>
      </p:sp>
      <p:sp>
        <p:nvSpPr>
          <p:cNvPr id="4" name="Text 1"/>
          <p:cNvSpPr/>
          <p:nvPr/>
        </p:nvSpPr>
        <p:spPr>
          <a:xfrm>
            <a:off x="6265069" y="3949303"/>
            <a:ext cx="3521988" cy="556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Thank You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265069" y="4727972"/>
            <a:ext cx="3521988" cy="2135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We appreciate your attention and look forward to discussing the implications of this hybrid steganographic approach for advancing secure communication technologies.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65069" y="7064097"/>
            <a:ext cx="35219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37363" y="3927038"/>
            <a:ext cx="35219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4376"/>
            <a:ext cx="6396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Introduction &amp; Motivation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28468"/>
            <a:ext cx="3688675" cy="3218855"/>
          </a:xfrm>
          <a:prstGeom prst="roundRect">
            <a:avLst>
              <a:gd name="adj" fmla="val 6342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8224" y="2262902"/>
            <a:ext cx="321980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 Confidentiality Challenge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198376"/>
            <a:ext cx="321980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Critical need for data confidentiality and undetectability in digital communications across networks and storage systems.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709279" y="2028468"/>
            <a:ext cx="3688794" cy="3218855"/>
          </a:xfrm>
          <a:prstGeom prst="roundRect">
            <a:avLst>
              <a:gd name="adj" fmla="val 6342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4943713" y="2262902"/>
            <a:ext cx="3121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Dual Protection Strategy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943713" y="2844046"/>
            <a:ext cx="321992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Steganography hides </a:t>
            </a:r>
            <a:r>
              <a:rPr lang="en-US" sz="1750" i="1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 existence</a:t>
            </a: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of secret data whilst cryptography secures its </a:t>
            </a:r>
            <a:r>
              <a:rPr lang="en-US" sz="1750" i="1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content</a:t>
            </a: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from unauthorised access.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474137"/>
            <a:ext cx="7604284" cy="1775817"/>
          </a:xfrm>
          <a:prstGeom prst="roundRect">
            <a:avLst>
              <a:gd name="adj" fmla="val 1149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28224" y="5708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Hybrid Approach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6289715"/>
            <a:ext cx="71354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Encrypt, then hide to maximise security, resilience, and visual quality in digital communications.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28468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239" y="760571"/>
            <a:ext cx="4391978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Key Objectives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1239" y="1573054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01239" y="1848683"/>
            <a:ext cx="7914323" cy="2286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101239" y="1982153"/>
            <a:ext cx="240815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AES Message Encryption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01239" y="2361962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Encrypt secret messages using Advanced Encryption Standard before embedding to ensure content security.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01239" y="3231475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01239" y="3507105"/>
            <a:ext cx="7914323" cy="2286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101239" y="3640574"/>
            <a:ext cx="313884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LSB Steganographic Embedding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01239" y="4020383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Hide the encrypted payload in the least significant bits of a grayscale image for undetectable transmission.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01239" y="4889897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1239" y="5165527"/>
            <a:ext cx="7914323" cy="2286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101239" y="5298996"/>
            <a:ext cx="229421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Quality Impact Analysis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01239" y="5678805"/>
            <a:ext cx="791432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Quantitatively analyse how embedding capacity affects image quality using PSNR and SSIM metrics.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01239" y="626721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01239" y="6542842"/>
            <a:ext cx="7914323" cy="2286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101239" y="6676311"/>
            <a:ext cx="237053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Robust Recovery System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01239" y="7056120"/>
            <a:ext cx="791432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Develop reliable extraction and recovery mechanisms without requiring the original cover image.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System Workflow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Input Phase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Cover Image, Secret Message, and Encryption Key are prepared for processing.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Processing Pipeline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AES Encryption followed by LSB Embedding creates the final Stego Image.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Recovery Process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Storage/Transmission leads to Extraction, then AES Decryption for Plaintext recovery.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193" y="468154"/>
            <a:ext cx="5961340" cy="531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High-Level System Architecture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5193" y="1339691"/>
            <a:ext cx="1344001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 secure pipeline ensures robust message transmission through potentially noisy channels whilst maintaining complete confidentiality.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03770" y="1803202"/>
            <a:ext cx="22860" cy="5958126"/>
          </a:xfrm>
          <a:prstGeom prst="roundRect">
            <a:avLst>
              <a:gd name="adj" fmla="val 669640"/>
            </a:avLst>
          </a:prstGeom>
          <a:solidFill>
            <a:srgbClr val="B5C1E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636544" y="1983105"/>
            <a:ext cx="510183" cy="22860"/>
          </a:xfrm>
          <a:prstGeom prst="roundRect">
            <a:avLst>
              <a:gd name="adj" fmla="val 669640"/>
            </a:avLst>
          </a:prstGeom>
          <a:solidFill>
            <a:srgbClr val="B5C1E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123867" y="1803202"/>
            <a:ext cx="382667" cy="382667"/>
          </a:xfrm>
          <a:prstGeom prst="roundRect">
            <a:avLst>
              <a:gd name="adj" fmla="val 40003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524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187684" y="1835110"/>
            <a:ext cx="2550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338757" y="1861661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Secret Message Input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595193" y="2229445"/>
            <a:ext cx="58696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Original plaintext message prepared for secure transmission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483673" y="3003590"/>
            <a:ext cx="510183" cy="22860"/>
          </a:xfrm>
          <a:prstGeom prst="roundRect">
            <a:avLst>
              <a:gd name="adj" fmla="val 669640"/>
            </a:avLst>
          </a:prstGeom>
          <a:solidFill>
            <a:srgbClr val="B5C1E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123867" y="2823686"/>
            <a:ext cx="382667" cy="382667"/>
          </a:xfrm>
          <a:prstGeom prst="roundRect">
            <a:avLst>
              <a:gd name="adj" fmla="val 40003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524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187684" y="2855595"/>
            <a:ext cx="2550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165544" y="2882146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AES Encryption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8165544" y="3249930"/>
            <a:ext cx="58696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Message encrypted using 128-bit AES symmetric encryption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6636544" y="3883223"/>
            <a:ext cx="510183" cy="22860"/>
          </a:xfrm>
          <a:prstGeom prst="roundRect">
            <a:avLst>
              <a:gd name="adj" fmla="val 669640"/>
            </a:avLst>
          </a:prstGeom>
          <a:solidFill>
            <a:srgbClr val="B5C1E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123867" y="3703320"/>
            <a:ext cx="382667" cy="382667"/>
          </a:xfrm>
          <a:prstGeom prst="roundRect">
            <a:avLst>
              <a:gd name="adj" fmla="val 40003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524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187684" y="3735229"/>
            <a:ext cx="2550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4338757" y="3761780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LSB Encoder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95193" y="4129564"/>
            <a:ext cx="58696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Encrypted data embedded into cover image LSBs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483673" y="4762857"/>
            <a:ext cx="510183" cy="22860"/>
          </a:xfrm>
          <a:prstGeom prst="roundRect">
            <a:avLst>
              <a:gd name="adj" fmla="val 669640"/>
            </a:avLst>
          </a:prstGeom>
          <a:solidFill>
            <a:srgbClr val="B5C1E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7123867" y="4582954"/>
            <a:ext cx="382667" cy="382667"/>
          </a:xfrm>
          <a:prstGeom prst="roundRect">
            <a:avLst>
              <a:gd name="adj" fmla="val 40003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524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7187684" y="4614863"/>
            <a:ext cx="2550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165544" y="4641413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Channel Transmission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165544" y="5009198"/>
            <a:ext cx="58696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Stego image transmitted through potentially noisy medium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6636544" y="5642491"/>
            <a:ext cx="510183" cy="22860"/>
          </a:xfrm>
          <a:prstGeom prst="roundRect">
            <a:avLst>
              <a:gd name="adj" fmla="val 669640"/>
            </a:avLst>
          </a:prstGeom>
          <a:solidFill>
            <a:srgbClr val="B5C1E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4"/>
          <p:cNvSpPr/>
          <p:nvPr/>
        </p:nvSpPr>
        <p:spPr>
          <a:xfrm>
            <a:off x="7123867" y="5462588"/>
            <a:ext cx="382667" cy="382667"/>
          </a:xfrm>
          <a:prstGeom prst="roundRect">
            <a:avLst>
              <a:gd name="adj" fmla="val 40003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524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7187684" y="5494496"/>
            <a:ext cx="2550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4338757" y="5521047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LSB Decoder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595193" y="5888831"/>
            <a:ext cx="58696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Encrypted payload extracted from received stego image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7483673" y="6522125"/>
            <a:ext cx="510183" cy="22860"/>
          </a:xfrm>
          <a:prstGeom prst="roundRect">
            <a:avLst>
              <a:gd name="adj" fmla="val 669640"/>
            </a:avLst>
          </a:prstGeom>
          <a:solidFill>
            <a:srgbClr val="B5C1E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9"/>
          <p:cNvSpPr/>
          <p:nvPr/>
        </p:nvSpPr>
        <p:spPr>
          <a:xfrm>
            <a:off x="7123867" y="6342221"/>
            <a:ext cx="382667" cy="382667"/>
          </a:xfrm>
          <a:prstGeom prst="roundRect">
            <a:avLst>
              <a:gd name="adj" fmla="val 40003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524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7187684" y="6374130"/>
            <a:ext cx="2550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6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8165544" y="6400681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Message Recovery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8165544" y="6768465"/>
            <a:ext cx="58696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AES decryption recovers original plaintext for authorised users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703"/>
            <a:ext cx="5725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Project Code Structure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2514306" y="3079522"/>
            <a:ext cx="13042821" cy="5731669"/>
          </a:xfrm>
          <a:prstGeom prst="roundRect">
            <a:avLst>
              <a:gd name="adj" fmla="val 35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8343" y="198143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File/Module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1981438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Responsibility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48804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28343" y="263175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24DF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encryption.py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43161" y="2631758"/>
            <a:ext cx="7359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AES/XOR encryption and decryption with comprehensive key management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50127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28343" y="364497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24DF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lsb_embedder.py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3644979"/>
            <a:ext cx="7359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Message embedding and extraction using Least Significant Bit techniques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51449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28343" y="465820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24DF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quality_metrics.py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161" y="4658201"/>
            <a:ext cx="7359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Computes PSNR, SSIM, and optionally MSE for image quality assessment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527715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28343" y="567142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24DF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main.py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5671423"/>
            <a:ext cx="7359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Orchestrates end-to-end workflow and runs comprehensive experiments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6540937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028343" y="668464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6FF4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visualizer.py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243161" y="6684645"/>
            <a:ext cx="7359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Optional module for plotting graphs and generating detailed result tables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100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Encryption &amp; Embedding Implementation Details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963692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5C1E2"/>
            </a:solidFill>
            <a:prstDash val="solid"/>
          </a:ln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381595" y="963692"/>
            <a:ext cx="60960" cy="729139"/>
          </a:xfrm>
          <a:prstGeom prst="roundRect">
            <a:avLst>
              <a:gd name="adj" fmla="val 167442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571143" y="109227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AES Encryption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1143" y="1382792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Symmetric block cipher with 128-bit keys providing robust security for secret messages against cryptographic attacks.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396835" y="1806178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5C1E2"/>
            </a:solidFill>
            <a:prstDash val="solid"/>
          </a:ln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381595" y="1806178"/>
            <a:ext cx="60960" cy="729139"/>
          </a:xfrm>
          <a:prstGeom prst="roundRect">
            <a:avLst>
              <a:gd name="adj" fmla="val 167442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71143" y="1934766"/>
            <a:ext cx="147685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Message Preprocessing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71143" y="2225278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Messages are padded to block size and base64-encoded before embedding to ensure proper data structure.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96835" y="2648664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5C1E2"/>
            </a:solidFill>
            <a:prstDash val="solid"/>
          </a:ln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381595" y="2648664"/>
            <a:ext cx="60960" cy="729139"/>
          </a:xfrm>
          <a:prstGeom prst="roundRect">
            <a:avLst>
              <a:gd name="adj" fmla="val 167442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71143" y="2777252"/>
            <a:ext cx="150364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LSB Embedding Process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71143" y="3067764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Each bit of encrypted ciphertext systematically replaces one LSB of grayscale pixel values throughout the image.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396835" y="3491151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5C1E2"/>
            </a:solidFill>
            <a:prstDash val="solid"/>
          </a:ln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381595" y="3491151"/>
            <a:ext cx="60960" cy="729139"/>
          </a:xfrm>
          <a:prstGeom prst="roundRect">
            <a:avLst>
              <a:gd name="adj" fmla="val 167442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571143" y="361973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Visual Imperceptibility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571143" y="3910251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Resulting stego image remains visually indistinguishable from the original cover image to human observers.</a:t>
            </a:r>
            <a:endParaRPr lang="en-US" sz="8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7871222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076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Extraction &amp; Decoding 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89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LSB Extraction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9790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Systematically reads least significant bits from stego image pixels to recover encrypted payload.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589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AES Decryption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07979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Retrieved ciphertext undergoes AES decryption using the shared secret key for message recovery.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86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Blind Extraction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350907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No requirement for original cover image during recovery process, enabling practical deployment scenarios.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041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End-to-End Security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53235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Ensures complete secrecy even if intercepted stego image falls into unauthorised hands.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256"/>
            <a:ext cx="12594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Experimental Results: Capacity vs Quality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727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Comprehensive analysis of image quality degradation across varying embedding capacities using industry-standard metrics.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4822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530906" y="3026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Quality Metrics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607237"/>
            <a:ext cx="29232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Image quality measured by </a:t>
            </a: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PSNR</a:t>
            </a: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(Peak Signal-to-Noise Ratio) and </a:t>
            </a: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SSIM</a:t>
            </a: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(Structural Similarity Index).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737616" y="294822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474732" y="3026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Capacity Variation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732" y="3607237"/>
            <a:ext cx="29233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Embedding capacity tested across partial, full, and over-capacity scenarios for comprehensive trade-off analysis.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87537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530906" y="5953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530906" y="6534388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Higher capacity</a:t>
            </a: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results in </a:t>
            </a:r>
            <a:r>
              <a:rPr lang="en-US" sz="1750" i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slight drop</a:t>
            </a: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in PSNR/SSIM, whilst quality remains excellent for moderate message sizes.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18348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1003</Words>
  <Application>Microsoft Office PowerPoint</Application>
  <PresentationFormat>Custom</PresentationFormat>
  <Paragraphs>146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Outfit Light</vt:lpstr>
      <vt:lpstr>Outfit Medium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Tharun Sridhar</cp:lastModifiedBy>
  <cp:revision>2</cp:revision>
  <dcterms:created xsi:type="dcterms:W3CDTF">2025-09-13T17:57:18Z</dcterms:created>
  <dcterms:modified xsi:type="dcterms:W3CDTF">2025-09-13T18:23:06Z</dcterms:modified>
</cp:coreProperties>
</file>